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9" r:id="rId7"/>
    <p:sldId id="261" r:id="rId8"/>
    <p:sldId id="268" r:id="rId9"/>
    <p:sldId id="262" r:id="rId10"/>
    <p:sldId id="263" r:id="rId11"/>
    <p:sldId id="264" r:id="rId12"/>
    <p:sldId id="265" r:id="rId13"/>
    <p:sldId id="266" r:id="rId14"/>
    <p:sldId id="267"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1" d="100"/>
          <a:sy n="61" d="100"/>
        </p:scale>
        <p:origin x="60"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CA6E-9173-18A1-5C25-B3303B4C80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7AA470-D06A-FE2A-F4E3-018919120B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36D891-11BF-2101-12D9-438A36A9A584}"/>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5" name="Footer Placeholder 4">
            <a:extLst>
              <a:ext uri="{FF2B5EF4-FFF2-40B4-BE49-F238E27FC236}">
                <a16:creationId xmlns:a16="http://schemas.microsoft.com/office/drawing/2014/main" id="{3979AB1A-5C99-FA09-ACA0-52243F708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D411B-F0C5-97F8-B0E1-7F087794D4D2}"/>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1844637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50FA-1418-7828-7421-5ABCDCF5CD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B183B2-1C76-CC54-2748-71250261EE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FBFA21-A32F-AD08-C036-334C5D2AF433}"/>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5" name="Footer Placeholder 4">
            <a:extLst>
              <a:ext uri="{FF2B5EF4-FFF2-40B4-BE49-F238E27FC236}">
                <a16:creationId xmlns:a16="http://schemas.microsoft.com/office/drawing/2014/main" id="{186E40C8-9860-D251-1B4A-7AAC5BA75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0D9059-BAF4-6A2B-8354-911A105AB11C}"/>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379951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DE46-AD84-004A-FA10-8520A5446A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EA0208-8CAD-784C-3601-E593FB0765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B13D84-958F-683C-59B1-6410E97C6DFA}"/>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5" name="Footer Placeholder 4">
            <a:extLst>
              <a:ext uri="{FF2B5EF4-FFF2-40B4-BE49-F238E27FC236}">
                <a16:creationId xmlns:a16="http://schemas.microsoft.com/office/drawing/2014/main" id="{29C60370-3989-5591-CE0C-8FA436DD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277A82-E33B-B284-5A27-3CD12BFC59D4}"/>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2139090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486A-10E5-CE85-725F-2CD312DF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A9A7AC-8F72-BDFA-9DB9-0AEBC1F4CC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8B6174-4997-61EF-5DC5-B0745EAEEB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9003C7-C890-3CB2-03B9-0C836DB72F40}"/>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6" name="Footer Placeholder 5">
            <a:extLst>
              <a:ext uri="{FF2B5EF4-FFF2-40B4-BE49-F238E27FC236}">
                <a16:creationId xmlns:a16="http://schemas.microsoft.com/office/drawing/2014/main" id="{46D44325-D891-EAD4-BD3B-F3D964AD6A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DAEFA8-7D59-1878-336D-E35C59873E65}"/>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416912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534C2-5800-8601-C953-7320DEDB86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DA4980-9685-ADF9-4AB5-9A8398BF28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D95987-DE60-F27D-D0D0-2442269D8D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225EA3-6B42-1265-72CE-C36D886D28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9467D-2A73-4E84-511B-08F532EF05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AC247A-DA66-2D12-E241-2668DC580FF5}"/>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8" name="Footer Placeholder 7">
            <a:extLst>
              <a:ext uri="{FF2B5EF4-FFF2-40B4-BE49-F238E27FC236}">
                <a16:creationId xmlns:a16="http://schemas.microsoft.com/office/drawing/2014/main" id="{4F5B6DCC-8B58-75D9-7BC6-2C11FC85BF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4E72AE-EEE5-F971-F3B3-232BAAE45777}"/>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3992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7E6C7-8A1B-C0B2-0051-E525034B2D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40E639-7B7A-A9E0-D6D7-D8B673B43488}"/>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4" name="Footer Placeholder 3">
            <a:extLst>
              <a:ext uri="{FF2B5EF4-FFF2-40B4-BE49-F238E27FC236}">
                <a16:creationId xmlns:a16="http://schemas.microsoft.com/office/drawing/2014/main" id="{5D28B77F-A6E6-E8BE-6131-A493174062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0EB084-70DE-D55E-5361-9E5FB987561E}"/>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2880217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943884-7513-C98D-F961-4A1D739B2F6C}"/>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3" name="Footer Placeholder 2">
            <a:extLst>
              <a:ext uri="{FF2B5EF4-FFF2-40B4-BE49-F238E27FC236}">
                <a16:creationId xmlns:a16="http://schemas.microsoft.com/office/drawing/2014/main" id="{28C6AFA5-81C2-1B4F-82D7-804DF5CE42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2E064B-587B-3EF0-789D-2DA25316CEE2}"/>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3501628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AB3-F84B-3BD5-8194-2150488F1F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B0C22D-6C07-030A-7058-B0E12895AA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BBE31C-EDF0-D1F5-0891-5E5BBDDEC8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069D99-AEF1-80E7-1A56-E68CFC2935DD}"/>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6" name="Footer Placeholder 5">
            <a:extLst>
              <a:ext uri="{FF2B5EF4-FFF2-40B4-BE49-F238E27FC236}">
                <a16:creationId xmlns:a16="http://schemas.microsoft.com/office/drawing/2014/main" id="{DCF96BBA-0BC0-FAE9-8DBA-728D6A415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148209-5951-532E-3512-29AF46122266}"/>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61654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94D8-35F3-490B-A5BD-A37AFA9A04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EE2F1C-D0E4-8CB1-08DE-414FEF4C08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B2F080-7EFE-A978-29F2-494A1F8CD5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D14BB8-7866-4D76-8C6B-5A68B3DEAB46}"/>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6" name="Footer Placeholder 5">
            <a:extLst>
              <a:ext uri="{FF2B5EF4-FFF2-40B4-BE49-F238E27FC236}">
                <a16:creationId xmlns:a16="http://schemas.microsoft.com/office/drawing/2014/main" id="{DEC32BCE-8B04-1482-0110-D83C75E73D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0BC7A7-DAEE-1FC4-3023-3F31E103247E}"/>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2120072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54CC-F866-C6A2-84A7-AE9DB37F69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2BC90F-45C6-9028-8390-259AE64FB4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FACD8-4CC6-95EE-34EF-967360638BA7}"/>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5" name="Footer Placeholder 4">
            <a:extLst>
              <a:ext uri="{FF2B5EF4-FFF2-40B4-BE49-F238E27FC236}">
                <a16:creationId xmlns:a16="http://schemas.microsoft.com/office/drawing/2014/main" id="{2BE680E9-FCAE-4EB8-FA8B-BC9ACE2396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36219-5C8C-23DF-29EC-72DE6FE8EA82}"/>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2125352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805741-50C8-F8BD-885A-E1F0A56309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64D2E5-8AE7-F426-80C9-9C15FBD032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B6355-AB8C-1F68-C497-4461338EE724}"/>
              </a:ext>
            </a:extLst>
          </p:cNvPr>
          <p:cNvSpPr>
            <a:spLocks noGrp="1"/>
          </p:cNvSpPr>
          <p:nvPr>
            <p:ph type="dt" sz="half" idx="10"/>
          </p:nvPr>
        </p:nvSpPr>
        <p:spPr/>
        <p:txBody>
          <a:bodyPr/>
          <a:lstStyle/>
          <a:p>
            <a:fld id="{710499F5-BCD3-4A77-A69E-E8070366846D}" type="datetimeFigureOut">
              <a:rPr lang="en-US" smtClean="0"/>
              <a:t>12/11/2022</a:t>
            </a:fld>
            <a:endParaRPr lang="en-US"/>
          </a:p>
        </p:txBody>
      </p:sp>
      <p:sp>
        <p:nvSpPr>
          <p:cNvPr id="5" name="Footer Placeholder 4">
            <a:extLst>
              <a:ext uri="{FF2B5EF4-FFF2-40B4-BE49-F238E27FC236}">
                <a16:creationId xmlns:a16="http://schemas.microsoft.com/office/drawing/2014/main" id="{10073415-4FDA-038A-6FB0-721301CA8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08107A-E8F2-DD1B-2A63-CD1E563511CA}"/>
              </a:ext>
            </a:extLst>
          </p:cNvPr>
          <p:cNvSpPr>
            <a:spLocks noGrp="1"/>
          </p:cNvSpPr>
          <p:nvPr>
            <p:ph type="sldNum" sz="quarter" idx="12"/>
          </p:nvPr>
        </p:nvSpPr>
        <p:spPr/>
        <p:txBody>
          <a:bodyPr/>
          <a:lstStyle/>
          <a:p>
            <a:fld id="{D31E8BEE-EEFE-4D2E-BEE8-F5EF9107A699}" type="slidenum">
              <a:rPr lang="en-US" smtClean="0"/>
              <a:t>‹#›</a:t>
            </a:fld>
            <a:endParaRPr lang="en-US"/>
          </a:p>
        </p:txBody>
      </p:sp>
    </p:spTree>
    <p:extLst>
      <p:ext uri="{BB962C8B-B14F-4D97-AF65-F5344CB8AC3E}">
        <p14:creationId xmlns:p14="http://schemas.microsoft.com/office/powerpoint/2010/main" val="309646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C28963-4275-CD7E-D0D0-A573920B6D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7C7400-EEC1-179F-220B-A12F3C766B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4CA0EB-E0AA-5F16-9AFF-B05C13575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0499F5-BCD3-4A77-A69E-E8070366846D}" type="datetimeFigureOut">
              <a:rPr lang="en-US" smtClean="0"/>
              <a:t>12/11/2022</a:t>
            </a:fld>
            <a:endParaRPr lang="en-US"/>
          </a:p>
        </p:txBody>
      </p:sp>
      <p:sp>
        <p:nvSpPr>
          <p:cNvPr id="5" name="Footer Placeholder 4">
            <a:extLst>
              <a:ext uri="{FF2B5EF4-FFF2-40B4-BE49-F238E27FC236}">
                <a16:creationId xmlns:a16="http://schemas.microsoft.com/office/drawing/2014/main" id="{4280F681-DAAF-8698-CC88-8B4BA8413A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A14FCE-9A35-43BA-5E9E-80EAC12582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E8BEE-EEFE-4D2E-BEE8-F5EF9107A699}" type="slidenum">
              <a:rPr lang="en-US" smtClean="0"/>
              <a:t>‹#›</a:t>
            </a:fld>
            <a:endParaRPr lang="en-US"/>
          </a:p>
        </p:txBody>
      </p:sp>
    </p:spTree>
    <p:extLst>
      <p:ext uri="{BB962C8B-B14F-4D97-AF65-F5344CB8AC3E}">
        <p14:creationId xmlns:p14="http://schemas.microsoft.com/office/powerpoint/2010/main" val="980247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3935-7EFD-0C90-9CA1-A2A2E460ADB8}"/>
              </a:ext>
            </a:extLst>
          </p:cNvPr>
          <p:cNvSpPr>
            <a:spLocks noGrp="1"/>
          </p:cNvSpPr>
          <p:nvPr>
            <p:ph type="ctrTitle"/>
          </p:nvPr>
        </p:nvSpPr>
        <p:spPr/>
        <p:txBody>
          <a:bodyPr/>
          <a:lstStyle/>
          <a:p>
            <a:r>
              <a:rPr lang="en-US" dirty="0"/>
              <a:t>Update on ARB Environmental Assessment</a:t>
            </a:r>
          </a:p>
        </p:txBody>
      </p:sp>
      <p:sp>
        <p:nvSpPr>
          <p:cNvPr id="3" name="Subtitle 2">
            <a:extLst>
              <a:ext uri="{FF2B5EF4-FFF2-40B4-BE49-F238E27FC236}">
                <a16:creationId xmlns:a16="http://schemas.microsoft.com/office/drawing/2014/main" id="{7B5EF5FA-401C-E9A3-6A58-369C57979D20}"/>
              </a:ext>
            </a:extLst>
          </p:cNvPr>
          <p:cNvSpPr>
            <a:spLocks noGrp="1"/>
          </p:cNvSpPr>
          <p:nvPr>
            <p:ph type="subTitle" idx="1"/>
          </p:nvPr>
        </p:nvSpPr>
        <p:spPr/>
        <p:txBody>
          <a:bodyPr>
            <a:normAutofit fontScale="77500" lnSpcReduction="20000"/>
          </a:bodyPr>
          <a:lstStyle/>
          <a:p>
            <a:r>
              <a:rPr lang="en-US" dirty="0"/>
              <a:t>The EA and Our Analysis</a:t>
            </a:r>
          </a:p>
          <a:p>
            <a:r>
              <a:rPr lang="en-US" dirty="0"/>
              <a:t>Committee to Preserve Community Quality</a:t>
            </a:r>
          </a:p>
          <a:p>
            <a:r>
              <a:rPr lang="en-US" dirty="0"/>
              <a:t>Presentation to Public at Pittsfield Board Meeting</a:t>
            </a:r>
          </a:p>
          <a:p>
            <a:r>
              <a:rPr lang="en-US" dirty="0"/>
              <a:t>December 14, 2022</a:t>
            </a:r>
          </a:p>
          <a:p>
            <a:r>
              <a:rPr lang="en-US" dirty="0"/>
              <a:t>Kathe Wunderlich &amp; Andrew R. McGill, Ph.D.</a:t>
            </a:r>
          </a:p>
          <a:p>
            <a:endParaRPr lang="en-US" dirty="0"/>
          </a:p>
        </p:txBody>
      </p:sp>
    </p:spTree>
    <p:extLst>
      <p:ext uri="{BB962C8B-B14F-4D97-AF65-F5344CB8AC3E}">
        <p14:creationId xmlns:p14="http://schemas.microsoft.com/office/powerpoint/2010/main" val="468378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C6D25-BB23-C9FF-9268-D3495808DE17}"/>
              </a:ext>
            </a:extLst>
          </p:cNvPr>
          <p:cNvSpPr>
            <a:spLocks noGrp="1"/>
          </p:cNvSpPr>
          <p:nvPr>
            <p:ph type="title"/>
          </p:nvPr>
        </p:nvSpPr>
        <p:spPr/>
        <p:txBody>
          <a:bodyPr/>
          <a:lstStyle/>
          <a:p>
            <a:r>
              <a:rPr lang="en-US" dirty="0"/>
              <a:t>Runway Expansion Proposal</a:t>
            </a:r>
            <a:br>
              <a:rPr lang="en-US" dirty="0"/>
            </a:br>
            <a:endParaRPr lang="en-US" dirty="0"/>
          </a:p>
        </p:txBody>
      </p:sp>
      <p:sp>
        <p:nvSpPr>
          <p:cNvPr id="3" name="Content Placeholder 2">
            <a:extLst>
              <a:ext uri="{FF2B5EF4-FFF2-40B4-BE49-F238E27FC236}">
                <a16:creationId xmlns:a16="http://schemas.microsoft.com/office/drawing/2014/main" id="{E64DD2F6-0ABC-A6E7-9791-B8DE4AC2B492}"/>
              </a:ext>
            </a:extLst>
          </p:cNvPr>
          <p:cNvSpPr>
            <a:spLocks noGrp="1"/>
          </p:cNvSpPr>
          <p:nvPr>
            <p:ph idx="1"/>
          </p:nvPr>
        </p:nvSpPr>
        <p:spPr/>
        <p:txBody>
          <a:bodyPr/>
          <a:lstStyle/>
          <a:p>
            <a:r>
              <a:rPr lang="en-US" b="1" dirty="0"/>
              <a:t>Proposal: </a:t>
            </a:r>
            <a:r>
              <a:rPr lang="en-US" dirty="0"/>
              <a:t>Expand 3,505-foot primary runway to 4,225 feet.</a:t>
            </a:r>
          </a:p>
          <a:p>
            <a:r>
              <a:rPr lang="en-US" dirty="0"/>
              <a:t>In addition, shift 150 feet of runway from the east to west end.</a:t>
            </a:r>
          </a:p>
          <a:p>
            <a:r>
              <a:rPr lang="en-US" dirty="0"/>
              <a:t>Combination would put the runway 870 feet closer to </a:t>
            </a:r>
            <a:r>
              <a:rPr lang="en-US" dirty="0" err="1"/>
              <a:t>Lohr</a:t>
            </a:r>
            <a:r>
              <a:rPr lang="en-US" dirty="0"/>
              <a:t> Road.</a:t>
            </a:r>
          </a:p>
          <a:p>
            <a:r>
              <a:rPr lang="en-US" b="1" dirty="0"/>
              <a:t>Rationale: </a:t>
            </a:r>
            <a:r>
              <a:rPr lang="en-US" dirty="0"/>
              <a:t>Expansion needed to improve ‘operational utility of airport by meeting the takeoff and landing runway length requirements of aircraft that currently operate at the airport and are projected to steadily increase over time.’</a:t>
            </a:r>
          </a:p>
          <a:p>
            <a:pPr marL="0" indent="0">
              <a:buNone/>
            </a:pPr>
            <a:endParaRPr lang="en-US" dirty="0"/>
          </a:p>
        </p:txBody>
      </p:sp>
    </p:spTree>
    <p:extLst>
      <p:ext uri="{BB962C8B-B14F-4D97-AF65-F5344CB8AC3E}">
        <p14:creationId xmlns:p14="http://schemas.microsoft.com/office/powerpoint/2010/main" val="3326634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8C2C-5CEE-2627-A15B-FD6D46A6FB28}"/>
              </a:ext>
            </a:extLst>
          </p:cNvPr>
          <p:cNvSpPr>
            <a:spLocks noGrp="1"/>
          </p:cNvSpPr>
          <p:nvPr>
            <p:ph type="title"/>
          </p:nvPr>
        </p:nvSpPr>
        <p:spPr/>
        <p:txBody>
          <a:bodyPr/>
          <a:lstStyle/>
          <a:p>
            <a:r>
              <a:rPr lang="en-US" dirty="0"/>
              <a:t>‘Critical Aircraft’ Claim</a:t>
            </a:r>
          </a:p>
        </p:txBody>
      </p:sp>
      <p:sp>
        <p:nvSpPr>
          <p:cNvPr id="3" name="Content Placeholder 2">
            <a:extLst>
              <a:ext uri="{FF2B5EF4-FFF2-40B4-BE49-F238E27FC236}">
                <a16:creationId xmlns:a16="http://schemas.microsoft.com/office/drawing/2014/main" id="{13DDA239-9511-CC87-2269-824AEA420DC3}"/>
              </a:ext>
            </a:extLst>
          </p:cNvPr>
          <p:cNvSpPr>
            <a:spLocks noGrp="1"/>
          </p:cNvSpPr>
          <p:nvPr>
            <p:ph idx="1"/>
          </p:nvPr>
        </p:nvSpPr>
        <p:spPr/>
        <p:txBody>
          <a:bodyPr/>
          <a:lstStyle/>
          <a:p>
            <a:r>
              <a:rPr lang="en-US" b="1" dirty="0"/>
              <a:t>Claim: </a:t>
            </a:r>
            <a:r>
              <a:rPr lang="en-US" dirty="0"/>
              <a:t>Four types of ‘critical aircraft’ – two jets and two turboprops – suffer ‘undue concessions in reduced fuel, passengers, and / or cargo loads’ on current runway.</a:t>
            </a:r>
          </a:p>
          <a:p>
            <a:r>
              <a:rPr lang="en-US" b="1" dirty="0"/>
              <a:t>Reality</a:t>
            </a:r>
            <a:r>
              <a:rPr lang="en-US" dirty="0"/>
              <a:t>: Three of four types of ‘critical aircraft’ can operate on the current runway 100% of the time. The fourth class, based on a Cessna Citation Excel XLS, could operate at full weight 90% of the time, and at 100% capacity on most days.</a:t>
            </a:r>
          </a:p>
          <a:p>
            <a:r>
              <a:rPr lang="en-US" dirty="0"/>
              <a:t>FAA claimed it ‘was taken out of </a:t>
            </a:r>
            <a:r>
              <a:rPr lang="en-US" dirty="0" err="1"/>
              <a:t>conext</a:t>
            </a:r>
            <a:r>
              <a:rPr lang="en-US" dirty="0"/>
              <a:t>. . .[to] insinuate that there are users taking weight restrictions often. . .[which] has not been documented.’</a:t>
            </a:r>
          </a:p>
          <a:p>
            <a:endParaRPr lang="en-US" dirty="0"/>
          </a:p>
        </p:txBody>
      </p:sp>
    </p:spTree>
    <p:extLst>
      <p:ext uri="{BB962C8B-B14F-4D97-AF65-F5344CB8AC3E}">
        <p14:creationId xmlns:p14="http://schemas.microsoft.com/office/powerpoint/2010/main" val="3127862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6E49-BCC2-CB47-761F-9B758562112D}"/>
              </a:ext>
            </a:extLst>
          </p:cNvPr>
          <p:cNvSpPr>
            <a:spLocks noGrp="1"/>
          </p:cNvSpPr>
          <p:nvPr>
            <p:ph type="title"/>
          </p:nvPr>
        </p:nvSpPr>
        <p:spPr/>
        <p:txBody>
          <a:bodyPr/>
          <a:lstStyle/>
          <a:p>
            <a:r>
              <a:rPr lang="en-US" dirty="0"/>
              <a:t>Flaws in the EA</a:t>
            </a:r>
          </a:p>
        </p:txBody>
      </p:sp>
      <p:sp>
        <p:nvSpPr>
          <p:cNvPr id="3" name="Content Placeholder 2">
            <a:extLst>
              <a:ext uri="{FF2B5EF4-FFF2-40B4-BE49-F238E27FC236}">
                <a16:creationId xmlns:a16="http://schemas.microsoft.com/office/drawing/2014/main" id="{5C763679-92D9-23FA-F368-DAC229EA93BC}"/>
              </a:ext>
            </a:extLst>
          </p:cNvPr>
          <p:cNvSpPr>
            <a:spLocks noGrp="1"/>
          </p:cNvSpPr>
          <p:nvPr>
            <p:ph idx="1"/>
          </p:nvPr>
        </p:nvSpPr>
        <p:spPr/>
        <p:txBody>
          <a:bodyPr>
            <a:normAutofit fontScale="92500" lnSpcReduction="20000"/>
          </a:bodyPr>
          <a:lstStyle/>
          <a:p>
            <a:endParaRPr lang="en-US" dirty="0"/>
          </a:p>
          <a:p>
            <a:r>
              <a:rPr lang="en-US" b="1" dirty="0"/>
              <a:t>Claim: </a:t>
            </a:r>
            <a:r>
              <a:rPr lang="en-US" dirty="0"/>
              <a:t>Current runway is mostly inadequate because either high temperatures or wet runways impact operational capacity of ‘critical aircraft.’</a:t>
            </a:r>
          </a:p>
          <a:p>
            <a:r>
              <a:rPr lang="en-US" b="1" dirty="0"/>
              <a:t>Claim: </a:t>
            </a:r>
            <a:r>
              <a:rPr lang="en-US" dirty="0"/>
              <a:t>‘When Runway 6 / 24 is contaminated with snow or ice, </a:t>
            </a:r>
            <a:r>
              <a:rPr lang="en-US" dirty="0" err="1"/>
              <a:t>AvFuel</a:t>
            </a:r>
            <a:r>
              <a:rPr lang="en-US" dirty="0"/>
              <a:t> often needs to divert to another airport, which delays or cancels flight plans until pavement surface conditions at ARB improve, since braking distance is reduced when water, snow, or ice is present.’</a:t>
            </a:r>
          </a:p>
          <a:p>
            <a:r>
              <a:rPr lang="en-US" b="1" dirty="0"/>
              <a:t>Reality: </a:t>
            </a:r>
            <a:r>
              <a:rPr lang="en-US" dirty="0"/>
              <a:t>No specific data on any such impacts was presented in the SRDEA.</a:t>
            </a:r>
          </a:p>
          <a:p>
            <a:r>
              <a:rPr lang="en-US" b="1" dirty="0"/>
              <a:t>Reality: </a:t>
            </a:r>
            <a:r>
              <a:rPr lang="en-US" dirty="0"/>
              <a:t>The FAA said, ‘The inclusion of the contaminated runway length distances cannot be used to justify FAA funding requirements. . .safety is maintained by the pilot adjusting their mission (payload, etc.) to the available runway length, not by the addition of a longer runway.’</a:t>
            </a:r>
          </a:p>
        </p:txBody>
      </p:sp>
    </p:spTree>
    <p:extLst>
      <p:ext uri="{BB962C8B-B14F-4D97-AF65-F5344CB8AC3E}">
        <p14:creationId xmlns:p14="http://schemas.microsoft.com/office/powerpoint/2010/main" val="360889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D64E-8021-C1BC-4D51-D880A0F20DD4}"/>
              </a:ext>
            </a:extLst>
          </p:cNvPr>
          <p:cNvSpPr>
            <a:spLocks noGrp="1"/>
          </p:cNvSpPr>
          <p:nvPr>
            <p:ph type="title"/>
          </p:nvPr>
        </p:nvSpPr>
        <p:spPr/>
        <p:txBody>
          <a:bodyPr/>
          <a:lstStyle/>
          <a:p>
            <a:r>
              <a:rPr lang="en-US" dirty="0"/>
              <a:t>Runway Inadequacy Claim</a:t>
            </a:r>
          </a:p>
        </p:txBody>
      </p:sp>
      <p:sp>
        <p:nvSpPr>
          <p:cNvPr id="3" name="Content Placeholder 2">
            <a:extLst>
              <a:ext uri="{FF2B5EF4-FFF2-40B4-BE49-F238E27FC236}">
                <a16:creationId xmlns:a16="http://schemas.microsoft.com/office/drawing/2014/main" id="{7808E7D2-C2DA-1E24-95E4-90BC1A64FF7D}"/>
              </a:ext>
            </a:extLst>
          </p:cNvPr>
          <p:cNvSpPr>
            <a:spLocks noGrp="1"/>
          </p:cNvSpPr>
          <p:nvPr>
            <p:ph idx="1"/>
          </p:nvPr>
        </p:nvSpPr>
        <p:spPr/>
        <p:txBody>
          <a:bodyPr>
            <a:normAutofit fontScale="92500" lnSpcReduction="20000"/>
          </a:bodyPr>
          <a:lstStyle/>
          <a:p>
            <a:r>
              <a:rPr lang="en-US" b="1" dirty="0"/>
              <a:t>Claim: </a:t>
            </a:r>
            <a:r>
              <a:rPr lang="en-US" dirty="0"/>
              <a:t>ARB runway is ‘inadequate’ 75% of the year – because of wet runways on 192 days per year, and temperatures exceeding 80 degrees on 81 hot days. </a:t>
            </a:r>
          </a:p>
          <a:p>
            <a:r>
              <a:rPr lang="en-US" b="1" dirty="0"/>
              <a:t>Reality: </a:t>
            </a:r>
            <a:r>
              <a:rPr lang="en-US" dirty="0"/>
              <a:t>FAA states wet runway conditions cannot be used to justify runway expansion. The Airport Improvement Program (AIP) ‘is not intended to provide sufficient runway length for “all” normal conditions at an airport...pilots are expected to calculate runway length needs and make adjustments needed for safety.’</a:t>
            </a:r>
          </a:p>
          <a:p>
            <a:r>
              <a:rPr lang="en-US" b="1" dirty="0"/>
              <a:t>Reality: </a:t>
            </a:r>
            <a:r>
              <a:rPr lang="en-US" dirty="0"/>
              <a:t>The hot weather standard is 85 degrees, not 80 degrees, according to aircraft charts in the SRDEA, which overstated the number of hot weather days by 25%. With only 66 days exceeding 85 degrees, the XLS jets would suffer weight penalties, at most, 18% of the time – representing just .00068 of ARB’s total annual operations.  </a:t>
            </a:r>
          </a:p>
        </p:txBody>
      </p:sp>
    </p:spTree>
    <p:extLst>
      <p:ext uri="{BB962C8B-B14F-4D97-AF65-F5344CB8AC3E}">
        <p14:creationId xmlns:p14="http://schemas.microsoft.com/office/powerpoint/2010/main" val="3686851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BF5D-A184-D255-F5C9-D016AD9637F3}"/>
              </a:ext>
            </a:extLst>
          </p:cNvPr>
          <p:cNvSpPr>
            <a:spLocks noGrp="1"/>
          </p:cNvSpPr>
          <p:nvPr>
            <p:ph type="title"/>
          </p:nvPr>
        </p:nvSpPr>
        <p:spPr/>
        <p:txBody>
          <a:bodyPr/>
          <a:lstStyle/>
          <a:p>
            <a:r>
              <a:rPr lang="en-US" dirty="0"/>
              <a:t>Noise Would Get Worse</a:t>
            </a:r>
          </a:p>
        </p:txBody>
      </p:sp>
      <p:sp>
        <p:nvSpPr>
          <p:cNvPr id="3" name="Content Placeholder 2">
            <a:extLst>
              <a:ext uri="{FF2B5EF4-FFF2-40B4-BE49-F238E27FC236}">
                <a16:creationId xmlns:a16="http://schemas.microsoft.com/office/drawing/2014/main" id="{19E1AF47-55DD-8137-7D40-186A0BD46D52}"/>
              </a:ext>
            </a:extLst>
          </p:cNvPr>
          <p:cNvSpPr>
            <a:spLocks noGrp="1"/>
          </p:cNvSpPr>
          <p:nvPr>
            <p:ph idx="1"/>
          </p:nvPr>
        </p:nvSpPr>
        <p:spPr/>
        <p:txBody>
          <a:bodyPr>
            <a:normAutofit lnSpcReduction="10000"/>
          </a:bodyPr>
          <a:lstStyle/>
          <a:p>
            <a:r>
              <a:rPr lang="en-US" dirty="0"/>
              <a:t>The SRDEA acknowledges that aircraft noise would likely get worse.</a:t>
            </a:r>
          </a:p>
          <a:p>
            <a:r>
              <a:rPr lang="en-US" dirty="0"/>
              <a:t>ARB’s noise analysis based on conservative FAA standards projects aircraft noise at the 60 decibel level ‘in a residential area at the southwest corner of the airport.’</a:t>
            </a:r>
          </a:p>
          <a:p>
            <a:r>
              <a:rPr lang="en-US" dirty="0"/>
              <a:t>Because of its methodology, such figures almost always understate the noise level over time.</a:t>
            </a:r>
          </a:p>
          <a:p>
            <a:r>
              <a:rPr lang="en-US" dirty="0"/>
              <a:t>More jets would likely lead to increased noise / disruption from overnight and early-morning flights from greater distances.</a:t>
            </a:r>
          </a:p>
          <a:p>
            <a:r>
              <a:rPr lang="en-US" dirty="0"/>
              <a:t>Existing noise from flight training aircraft would only increase, as more pilot training – and training aircraft -- are expected.</a:t>
            </a:r>
          </a:p>
        </p:txBody>
      </p:sp>
    </p:spTree>
    <p:extLst>
      <p:ext uri="{BB962C8B-B14F-4D97-AF65-F5344CB8AC3E}">
        <p14:creationId xmlns:p14="http://schemas.microsoft.com/office/powerpoint/2010/main" val="3365316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777FB-2CEC-D424-3027-EDE834ACCC8B}"/>
              </a:ext>
            </a:extLst>
          </p:cNvPr>
          <p:cNvSpPr>
            <a:spLocks noGrp="1"/>
          </p:cNvSpPr>
          <p:nvPr>
            <p:ph type="title"/>
          </p:nvPr>
        </p:nvSpPr>
        <p:spPr/>
        <p:txBody>
          <a:bodyPr/>
          <a:lstStyle/>
          <a:p>
            <a:r>
              <a:rPr lang="en-US" dirty="0"/>
              <a:t>Risks of Expansion</a:t>
            </a:r>
          </a:p>
        </p:txBody>
      </p:sp>
      <p:sp>
        <p:nvSpPr>
          <p:cNvPr id="3" name="Content Placeholder 2">
            <a:extLst>
              <a:ext uri="{FF2B5EF4-FFF2-40B4-BE49-F238E27FC236}">
                <a16:creationId xmlns:a16="http://schemas.microsoft.com/office/drawing/2014/main" id="{1FB77787-8661-73F7-CA3A-9BC054DE1537}"/>
              </a:ext>
            </a:extLst>
          </p:cNvPr>
          <p:cNvSpPr>
            <a:spLocks noGrp="1"/>
          </p:cNvSpPr>
          <p:nvPr>
            <p:ph idx="1"/>
          </p:nvPr>
        </p:nvSpPr>
        <p:spPr/>
        <p:txBody>
          <a:bodyPr>
            <a:normAutofit fontScale="92500" lnSpcReduction="20000"/>
          </a:bodyPr>
          <a:lstStyle/>
          <a:p>
            <a:r>
              <a:rPr lang="en-US" dirty="0"/>
              <a:t>Canada geese in the area are a ‘real and present danger,’ according to USDA, and ‘will need to be managed for the foreseeable future’ because ARB is surrounded by ‘ideal resident / migratory Canada goose habitat.’</a:t>
            </a:r>
          </a:p>
          <a:p>
            <a:r>
              <a:rPr lang="en-US" dirty="0"/>
              <a:t>Becoming a Jetport: Earlier versions of SRDEA project an immediate tripling of jet operations to upwards of 1,000 a year, with another 500-665 annual operations from jets currently utilizing YIP moving to ARB on UM football weekends. Up to 40% of YIP’s current 9,313 small / medium jet operations ‘would likely shift to ARB,’ the earlier SRDEA said.</a:t>
            </a:r>
          </a:p>
          <a:p>
            <a:r>
              <a:rPr lang="en-US" dirty="0"/>
              <a:t>Such claims were deleted from the final SRDEA, but may represent the actual intentions of airport officials – turning ARB into a Jetport.</a:t>
            </a:r>
          </a:p>
          <a:p>
            <a:r>
              <a:rPr lang="en-US" dirty="0"/>
              <a:t>Perhaps to temper such fears of expansion, the final SRDEA claimed only that small turboprop and jet aircraft traffic ‘would slowly increase over time.’</a:t>
            </a:r>
          </a:p>
        </p:txBody>
      </p:sp>
    </p:spTree>
    <p:extLst>
      <p:ext uri="{BB962C8B-B14F-4D97-AF65-F5344CB8AC3E}">
        <p14:creationId xmlns:p14="http://schemas.microsoft.com/office/powerpoint/2010/main" val="2304757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14FA-E78C-DEEF-87B5-13FC363E8A91}"/>
              </a:ext>
            </a:extLst>
          </p:cNvPr>
          <p:cNvSpPr>
            <a:spLocks noGrp="1"/>
          </p:cNvSpPr>
          <p:nvPr>
            <p:ph type="title"/>
          </p:nvPr>
        </p:nvSpPr>
        <p:spPr/>
        <p:txBody>
          <a:bodyPr/>
          <a:lstStyle/>
          <a:p>
            <a:r>
              <a:rPr lang="en-US" dirty="0"/>
              <a:t>Risks of Expansion (</a:t>
            </a:r>
            <a:r>
              <a:rPr lang="en-US" dirty="0" err="1"/>
              <a:t>con’t</a:t>
            </a:r>
            <a:r>
              <a:rPr lang="en-US" dirty="0"/>
              <a:t>)</a:t>
            </a:r>
          </a:p>
        </p:txBody>
      </p:sp>
      <p:sp>
        <p:nvSpPr>
          <p:cNvPr id="3" name="Content Placeholder 2">
            <a:extLst>
              <a:ext uri="{FF2B5EF4-FFF2-40B4-BE49-F238E27FC236}">
                <a16:creationId xmlns:a16="http://schemas.microsoft.com/office/drawing/2014/main" id="{BFEB296D-3253-88CE-ADCA-523B3DBFFBD1}"/>
              </a:ext>
            </a:extLst>
          </p:cNvPr>
          <p:cNvSpPr>
            <a:spLocks noGrp="1"/>
          </p:cNvSpPr>
          <p:nvPr>
            <p:ph idx="1"/>
          </p:nvPr>
        </p:nvSpPr>
        <p:spPr/>
        <p:txBody>
          <a:bodyPr>
            <a:normAutofit fontScale="92500" lnSpcReduction="20000"/>
          </a:bodyPr>
          <a:lstStyle/>
          <a:p>
            <a:r>
              <a:rPr lang="en-US" dirty="0"/>
              <a:t>ARB is a municipal airport funded with federal tax dollars. As such, any pilot who chooses can land at ARB regardless of their plane size. ARB cannot stop them.</a:t>
            </a:r>
          </a:p>
          <a:p>
            <a:r>
              <a:rPr lang="en-US" dirty="0"/>
              <a:t>Millions of dollars of lost tax revenue because of lost property values  -- typically down 5.7-9.2% nationally when airports are expanded – costing (from Pittsfield alone):</a:t>
            </a:r>
          </a:p>
          <a:p>
            <a:pPr marL="0" indent="0">
              <a:buNone/>
            </a:pPr>
            <a:r>
              <a:rPr lang="en-US" dirty="0"/>
              <a:t>      -- Ann Arbor School District -- $1.5 million annually.</a:t>
            </a:r>
          </a:p>
          <a:p>
            <a:pPr marL="0" indent="0">
              <a:buNone/>
            </a:pPr>
            <a:r>
              <a:rPr lang="en-US" dirty="0"/>
              <a:t>      -- Saline School District  -- $1.4 million annually.</a:t>
            </a:r>
          </a:p>
          <a:p>
            <a:pPr marL="0" indent="0">
              <a:buNone/>
            </a:pPr>
            <a:r>
              <a:rPr lang="en-US" dirty="0"/>
              <a:t>      -- Pittsfield Township  -- $850,000 annually.</a:t>
            </a:r>
          </a:p>
          <a:p>
            <a:pPr marL="0" indent="0">
              <a:buNone/>
            </a:pPr>
            <a:r>
              <a:rPr lang="en-US" dirty="0"/>
              <a:t>      -- Washtenaw County -- $810,000 annually.</a:t>
            </a:r>
          </a:p>
          <a:p>
            <a:pPr marL="0" indent="0">
              <a:buNone/>
            </a:pPr>
            <a:r>
              <a:rPr lang="en-US" dirty="0"/>
              <a:t>           Additional lost tax revenue in Ann Arbor, Lodi Township, and Saline would </a:t>
            </a:r>
            <a:r>
              <a:rPr lang="en-US" b="1" dirty="0"/>
              <a:t>make things significantly worse.</a:t>
            </a:r>
          </a:p>
          <a:p>
            <a:pPr marL="0" indent="0">
              <a:buNone/>
            </a:pPr>
            <a:endParaRPr lang="en-US" dirty="0"/>
          </a:p>
          <a:p>
            <a:endParaRPr lang="en-US" dirty="0"/>
          </a:p>
        </p:txBody>
      </p:sp>
    </p:spTree>
    <p:extLst>
      <p:ext uri="{BB962C8B-B14F-4D97-AF65-F5344CB8AC3E}">
        <p14:creationId xmlns:p14="http://schemas.microsoft.com/office/powerpoint/2010/main" val="94677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10DF-D4B1-4842-CA99-E376D7F6A533}"/>
              </a:ext>
            </a:extLst>
          </p:cNvPr>
          <p:cNvSpPr>
            <a:spLocks noGrp="1"/>
          </p:cNvSpPr>
          <p:nvPr>
            <p:ph type="title"/>
          </p:nvPr>
        </p:nvSpPr>
        <p:spPr/>
        <p:txBody>
          <a:bodyPr/>
          <a:lstStyle/>
          <a:p>
            <a:r>
              <a:rPr lang="en-US" dirty="0"/>
              <a:t>Inherent Infrastructure Flaws at ARB</a:t>
            </a:r>
          </a:p>
        </p:txBody>
      </p:sp>
      <p:sp>
        <p:nvSpPr>
          <p:cNvPr id="3" name="Content Placeholder 2">
            <a:extLst>
              <a:ext uri="{FF2B5EF4-FFF2-40B4-BE49-F238E27FC236}">
                <a16:creationId xmlns:a16="http://schemas.microsoft.com/office/drawing/2014/main" id="{9616A023-0738-5094-8848-DF3F71A4342B}"/>
              </a:ext>
            </a:extLst>
          </p:cNvPr>
          <p:cNvSpPr>
            <a:spLocks noGrp="1"/>
          </p:cNvSpPr>
          <p:nvPr>
            <p:ph idx="1"/>
          </p:nvPr>
        </p:nvSpPr>
        <p:spPr/>
        <p:txBody>
          <a:bodyPr>
            <a:normAutofit fontScale="85000" lnSpcReduction="20000"/>
          </a:bodyPr>
          <a:lstStyle/>
          <a:p>
            <a:r>
              <a:rPr lang="en-US" dirty="0"/>
              <a:t>Extension would bring primary Runway 24 870 feet closer to </a:t>
            </a:r>
            <a:r>
              <a:rPr lang="en-US" dirty="0" err="1"/>
              <a:t>Lohr</a:t>
            </a:r>
            <a:r>
              <a:rPr lang="en-US" dirty="0"/>
              <a:t> Road, where planes would be landing just 93 feet over rooftops.</a:t>
            </a:r>
          </a:p>
          <a:p>
            <a:r>
              <a:rPr lang="en-US" dirty="0"/>
              <a:t>ARB is not equipped to provide bad-weather Instrument approaches / landings.</a:t>
            </a:r>
          </a:p>
          <a:p>
            <a:r>
              <a:rPr lang="en-US" dirty="0"/>
              <a:t>De-icing is not allowed at ARB in winter to protect water wells.</a:t>
            </a:r>
          </a:p>
          <a:p>
            <a:r>
              <a:rPr lang="en-US" dirty="0"/>
              <a:t>FAA control tower operates only part-time – 12 hours a day.</a:t>
            </a:r>
          </a:p>
          <a:p>
            <a:r>
              <a:rPr lang="en-US" dirty="0"/>
              <a:t>There is no 24-hour fire / rescue service provided on the airport.</a:t>
            </a:r>
          </a:p>
          <a:p>
            <a:r>
              <a:rPr lang="en-US" dirty="0"/>
              <a:t>So-called Runway Protection Zones are inadequate.</a:t>
            </a:r>
          </a:p>
          <a:p>
            <a:pPr marL="0" indent="0">
              <a:buNone/>
            </a:pPr>
            <a:r>
              <a:rPr lang="en-US" dirty="0"/>
              <a:t>      -- RPZs provided no protection in the 2017 crash of a Cessna Citation CJ4 in Howell, just 20 miles away, destroying the plane and seriously injuring the pilot – after the jet plowed through a fence and across a road.</a:t>
            </a:r>
          </a:p>
          <a:p>
            <a:r>
              <a:rPr lang="en-US" dirty="0"/>
              <a:t>SRDEA did not give serious consideration to Willow Run as a reasonable alternative, as required by federal law.</a:t>
            </a:r>
          </a:p>
        </p:txBody>
      </p:sp>
    </p:spTree>
    <p:extLst>
      <p:ext uri="{BB962C8B-B14F-4D97-AF65-F5344CB8AC3E}">
        <p14:creationId xmlns:p14="http://schemas.microsoft.com/office/powerpoint/2010/main" val="332391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BF2DE-3DBF-C35C-63D2-0EB00B15B6CD}"/>
              </a:ext>
            </a:extLst>
          </p:cNvPr>
          <p:cNvSpPr>
            <a:spLocks noGrp="1"/>
          </p:cNvSpPr>
          <p:nvPr>
            <p:ph type="title"/>
          </p:nvPr>
        </p:nvSpPr>
        <p:spPr/>
        <p:txBody>
          <a:bodyPr/>
          <a:lstStyle/>
          <a:p>
            <a:r>
              <a:rPr lang="en-US" dirty="0"/>
              <a:t>Proposal Ignores Governments </a:t>
            </a:r>
          </a:p>
        </p:txBody>
      </p:sp>
      <p:sp>
        <p:nvSpPr>
          <p:cNvPr id="3" name="Content Placeholder 2">
            <a:extLst>
              <a:ext uri="{FF2B5EF4-FFF2-40B4-BE49-F238E27FC236}">
                <a16:creationId xmlns:a16="http://schemas.microsoft.com/office/drawing/2014/main" id="{CD4653BC-0945-7F4E-DE11-BB1AB366AA72}"/>
              </a:ext>
            </a:extLst>
          </p:cNvPr>
          <p:cNvSpPr>
            <a:spLocks noGrp="1"/>
          </p:cNvSpPr>
          <p:nvPr>
            <p:ph idx="1"/>
          </p:nvPr>
        </p:nvSpPr>
        <p:spPr/>
        <p:txBody>
          <a:bodyPr>
            <a:normAutofit fontScale="92500" lnSpcReduction="10000"/>
          </a:bodyPr>
          <a:lstStyle/>
          <a:p>
            <a:r>
              <a:rPr lang="en-US" dirty="0"/>
              <a:t>The SRDEA ignores prior resolutions from Pittsfield Township (twice) and Lodi Township -- objecting to the proposed expansion for safety reasons, in violation of NEPA and an FAA order.</a:t>
            </a:r>
          </a:p>
          <a:p>
            <a:r>
              <a:rPr lang="en-US" dirty="0"/>
              <a:t>As part of prior FAA grants, Ann Arbor signed grant assurances that its expansion was ‘consistent with local plans’ and that the project would give ‘fair consideration to the interests of communities in or near where the project may be located.’ This has not been done.</a:t>
            </a:r>
          </a:p>
          <a:p>
            <a:r>
              <a:rPr lang="en-US" dirty="0"/>
              <a:t>The SRDEA also describes halting further reviews by the FAA, which has blocked the project for more than 12 years. The SRDEA claims the FAA ‘has no control, responsibility, or discretion for the use of SBPG funds’ and ‘does not retain funding for or approval of SBPG actions’ once MDOT-AERO receives the FAA’s block grant funds.</a:t>
            </a:r>
          </a:p>
        </p:txBody>
      </p:sp>
    </p:spTree>
    <p:extLst>
      <p:ext uri="{BB962C8B-B14F-4D97-AF65-F5344CB8AC3E}">
        <p14:creationId xmlns:p14="http://schemas.microsoft.com/office/powerpoint/2010/main" val="1442738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260E6-5A9D-1C8B-A96C-3581CCE06C61}"/>
              </a:ext>
            </a:extLst>
          </p:cNvPr>
          <p:cNvSpPr>
            <a:spLocks noGrp="1"/>
          </p:cNvSpPr>
          <p:nvPr>
            <p:ph type="title"/>
          </p:nvPr>
        </p:nvSpPr>
        <p:spPr/>
        <p:txBody>
          <a:bodyPr/>
          <a:lstStyle/>
          <a:p>
            <a:r>
              <a:rPr lang="en-US" dirty="0"/>
              <a:t>Allusion of Area Business Connection</a:t>
            </a:r>
          </a:p>
        </p:txBody>
      </p:sp>
      <p:sp>
        <p:nvSpPr>
          <p:cNvPr id="3" name="Content Placeholder 2">
            <a:extLst>
              <a:ext uri="{FF2B5EF4-FFF2-40B4-BE49-F238E27FC236}">
                <a16:creationId xmlns:a16="http://schemas.microsoft.com/office/drawing/2014/main" id="{53F274BD-ECF4-43B8-FB73-C4541610BEFE}"/>
              </a:ext>
            </a:extLst>
          </p:cNvPr>
          <p:cNvSpPr>
            <a:spLocks noGrp="1"/>
          </p:cNvSpPr>
          <p:nvPr>
            <p:ph idx="1"/>
          </p:nvPr>
        </p:nvSpPr>
        <p:spPr/>
        <p:txBody>
          <a:bodyPr>
            <a:normAutofit fontScale="92500" lnSpcReduction="10000"/>
          </a:bodyPr>
          <a:lstStyle/>
          <a:p>
            <a:r>
              <a:rPr lang="en-US" dirty="0"/>
              <a:t>The SRDEA reports the Ann Arbor area is home to ‘many prominent businesses and institutions with the University of Michigan being the area’s largest employer. Manufacturing, health care, automotive, information technology, and biomedical research companies account for major employers. . .’</a:t>
            </a:r>
          </a:p>
          <a:p>
            <a:r>
              <a:rPr lang="en-US" dirty="0"/>
              <a:t>The SRDEA further states that, ‘There is often a need for air transportation to bring workers, clients, suppliers, customers, and time-sensitive parts / supplies to and from the region. . .’</a:t>
            </a:r>
          </a:p>
          <a:p>
            <a:r>
              <a:rPr lang="en-US" dirty="0"/>
              <a:t>While such statements are substantially true, beyond those statements and the implied connection with ARB, the SRDEA provides no data to support any connection between the Ann Arbor business community and ARB – beyond the </a:t>
            </a:r>
            <a:r>
              <a:rPr lang="en-US" dirty="0" err="1"/>
              <a:t>AvFuel</a:t>
            </a:r>
            <a:r>
              <a:rPr lang="en-US" dirty="0"/>
              <a:t> jet. Any other connection is </a:t>
            </a:r>
            <a:r>
              <a:rPr lang="en-US" dirty="0" err="1"/>
              <a:t>allusory</a:t>
            </a:r>
            <a:r>
              <a:rPr lang="en-US" dirty="0"/>
              <a:t>.</a:t>
            </a:r>
          </a:p>
        </p:txBody>
      </p:sp>
    </p:spTree>
    <p:extLst>
      <p:ext uri="{BB962C8B-B14F-4D97-AF65-F5344CB8AC3E}">
        <p14:creationId xmlns:p14="http://schemas.microsoft.com/office/powerpoint/2010/main" val="83131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3A449-5A74-7E86-33FD-9F6C79840E09}"/>
              </a:ext>
            </a:extLst>
          </p:cNvPr>
          <p:cNvSpPr>
            <a:spLocks noGrp="1"/>
          </p:cNvSpPr>
          <p:nvPr>
            <p:ph type="title"/>
          </p:nvPr>
        </p:nvSpPr>
        <p:spPr/>
        <p:txBody>
          <a:bodyPr/>
          <a:lstStyle/>
          <a:p>
            <a:r>
              <a:rPr lang="en-US" dirty="0"/>
              <a:t>Environmental Issues</a:t>
            </a:r>
          </a:p>
        </p:txBody>
      </p:sp>
      <p:sp>
        <p:nvSpPr>
          <p:cNvPr id="3" name="Content Placeholder 2">
            <a:extLst>
              <a:ext uri="{FF2B5EF4-FFF2-40B4-BE49-F238E27FC236}">
                <a16:creationId xmlns:a16="http://schemas.microsoft.com/office/drawing/2014/main" id="{8102CB8F-657E-A847-142B-E2A328F9F7B0}"/>
              </a:ext>
            </a:extLst>
          </p:cNvPr>
          <p:cNvSpPr>
            <a:spLocks noGrp="1"/>
          </p:cNvSpPr>
          <p:nvPr>
            <p:ph idx="1"/>
          </p:nvPr>
        </p:nvSpPr>
        <p:spPr/>
        <p:txBody>
          <a:bodyPr>
            <a:normAutofit fontScale="85000" lnSpcReduction="20000"/>
          </a:bodyPr>
          <a:lstStyle/>
          <a:p>
            <a:r>
              <a:rPr lang="en-US" dirty="0"/>
              <a:t>Substantial research shows airplane noise hampers the neuropsychological development of children, but the SRDEA claims only that ‘the FAA has not established a significance threshold for impacts to children’s environmental health and safety. . .’</a:t>
            </a:r>
          </a:p>
          <a:p>
            <a:r>
              <a:rPr lang="en-US" dirty="0"/>
              <a:t> The SRDEA only acknowledges the presence of water wells on the airport, not that they provide 20% of Ann Arbor’s drinking water – and could be placed at risk by an accident at the airport. To minimize concerns, the SRDEA acknowledges only that ‘there are several water wells on ARB property, all of which are outside the proposed project area,’ while comprehensively discussing wetlands and streams on the property instead.</a:t>
            </a:r>
          </a:p>
          <a:p>
            <a:r>
              <a:rPr lang="en-US" dirty="0"/>
              <a:t>The property was originally acquired by Ann Arbor a century ago for the water wells -- and the first runway was not added until 1928, to recreationally serve post-WW I pilots who learned to fly in the war.</a:t>
            </a:r>
          </a:p>
          <a:p>
            <a:r>
              <a:rPr lang="en-US" dirty="0"/>
              <a:t>The airport was ‘designed to serve primarily small piston-driven aircraft,’ the SRDEA confirmed.</a:t>
            </a:r>
          </a:p>
        </p:txBody>
      </p:sp>
    </p:spTree>
    <p:extLst>
      <p:ext uri="{BB962C8B-B14F-4D97-AF65-F5344CB8AC3E}">
        <p14:creationId xmlns:p14="http://schemas.microsoft.com/office/powerpoint/2010/main" val="1451729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C6817-8C98-5A20-C14B-1E75F21FA6C8}"/>
              </a:ext>
            </a:extLst>
          </p:cNvPr>
          <p:cNvSpPr>
            <a:spLocks noGrp="1"/>
          </p:cNvSpPr>
          <p:nvPr>
            <p:ph type="title"/>
          </p:nvPr>
        </p:nvSpPr>
        <p:spPr/>
        <p:txBody>
          <a:bodyPr/>
          <a:lstStyle/>
          <a:p>
            <a:r>
              <a:rPr lang="en-US" dirty="0"/>
              <a:t>Change of Focus from ‘Safety Extension”</a:t>
            </a:r>
          </a:p>
        </p:txBody>
      </p:sp>
      <p:sp>
        <p:nvSpPr>
          <p:cNvPr id="3" name="Content Placeholder 2">
            <a:extLst>
              <a:ext uri="{FF2B5EF4-FFF2-40B4-BE49-F238E27FC236}">
                <a16:creationId xmlns:a16="http://schemas.microsoft.com/office/drawing/2014/main" id="{68A96011-52E4-1C64-EDAC-FFA0CCE05A55}"/>
              </a:ext>
            </a:extLst>
          </p:cNvPr>
          <p:cNvSpPr>
            <a:spLocks noGrp="1"/>
          </p:cNvSpPr>
          <p:nvPr>
            <p:ph idx="1"/>
          </p:nvPr>
        </p:nvSpPr>
        <p:spPr/>
        <p:txBody>
          <a:bodyPr>
            <a:normAutofit fontScale="92500"/>
          </a:bodyPr>
          <a:lstStyle/>
          <a:p>
            <a:r>
              <a:rPr lang="en-US" dirty="0"/>
              <a:t>Since the project’s inception in 2007, ARB has always and consistently argued that it was a ‘safety extension’ to provide added safety for pilots.</a:t>
            </a:r>
          </a:p>
          <a:p>
            <a:r>
              <a:rPr lang="en-US" dirty="0"/>
              <a:t>‘Safety extension’ was emphasized in every appearance of airport officials before the Ann Arbor City Council.</a:t>
            </a:r>
          </a:p>
          <a:p>
            <a:r>
              <a:rPr lang="en-US" dirty="0"/>
              <a:t>‘Safety extension’ was underscored in previous EAs of 2010 and 2017.</a:t>
            </a:r>
          </a:p>
          <a:p>
            <a:r>
              <a:rPr lang="en-US" dirty="0"/>
              <a:t>However, after the FAA ruled that federal funds could not be used to build a ‘safety extension,’ the focus was dramatically changed to:</a:t>
            </a:r>
          </a:p>
          <a:p>
            <a:pPr marL="0" indent="0">
              <a:buNone/>
            </a:pPr>
            <a:r>
              <a:rPr lang="en-US" dirty="0"/>
              <a:t>   Improve the ‘operational utility of the airport by meeting the takeoff and landing runway length requirements of aircraft that currently operate at the airport and are projected to steadily increase over time.’</a:t>
            </a:r>
          </a:p>
        </p:txBody>
      </p:sp>
    </p:spTree>
    <p:extLst>
      <p:ext uri="{BB962C8B-B14F-4D97-AF65-F5344CB8AC3E}">
        <p14:creationId xmlns:p14="http://schemas.microsoft.com/office/powerpoint/2010/main" val="1158697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F41D-0CBA-9D4C-E004-62B6EEF7B61C}"/>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D65CF8FA-A6AD-E7F0-318C-7A59BD7C4A3A}"/>
              </a:ext>
            </a:extLst>
          </p:cNvPr>
          <p:cNvSpPr>
            <a:spLocks noGrp="1"/>
          </p:cNvSpPr>
          <p:nvPr>
            <p:ph idx="1"/>
          </p:nvPr>
        </p:nvSpPr>
        <p:spPr/>
        <p:txBody>
          <a:bodyPr/>
          <a:lstStyle/>
          <a:p>
            <a:r>
              <a:rPr lang="en-US" dirty="0"/>
              <a:t>The proposed expansion must be rejected.</a:t>
            </a:r>
          </a:p>
          <a:p>
            <a:r>
              <a:rPr lang="en-US" dirty="0"/>
              <a:t>It poses serious safety risks to residents around the airport while only benefiting a minute number of ARB operations.</a:t>
            </a:r>
          </a:p>
          <a:p>
            <a:r>
              <a:rPr lang="en-US" dirty="0"/>
              <a:t>The expansion would primarily benefit one jet user: </a:t>
            </a:r>
            <a:r>
              <a:rPr lang="en-US" dirty="0" err="1"/>
              <a:t>AvFuel</a:t>
            </a:r>
            <a:r>
              <a:rPr lang="en-US" dirty="0"/>
              <a:t> Corp.</a:t>
            </a:r>
          </a:p>
          <a:p>
            <a:r>
              <a:rPr lang="en-US" dirty="0"/>
              <a:t>The ‘real and present danger’ of Canada geese underscores the risk of greater jet traffic.</a:t>
            </a:r>
          </a:p>
          <a:p>
            <a:r>
              <a:rPr lang="en-US" dirty="0"/>
              <a:t>Some expansion-related documents suggest this may be the first step in ARB becoming a Jetport – which could not be tolerated.</a:t>
            </a:r>
          </a:p>
          <a:p>
            <a:r>
              <a:rPr lang="en-US" dirty="0"/>
              <a:t>The Purpose and Need for any expansion has not been justified. </a:t>
            </a:r>
          </a:p>
        </p:txBody>
      </p:sp>
    </p:spTree>
    <p:extLst>
      <p:ext uri="{BB962C8B-B14F-4D97-AF65-F5344CB8AC3E}">
        <p14:creationId xmlns:p14="http://schemas.microsoft.com/office/powerpoint/2010/main" val="387562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9491D-DFB8-99E3-D9C5-1B46E3C00B33}"/>
              </a:ext>
            </a:extLst>
          </p:cNvPr>
          <p:cNvSpPr>
            <a:spLocks noGrp="1"/>
          </p:cNvSpPr>
          <p:nvPr>
            <p:ph type="title"/>
          </p:nvPr>
        </p:nvSpPr>
        <p:spPr/>
        <p:txBody>
          <a:bodyPr/>
          <a:lstStyle/>
          <a:p>
            <a:r>
              <a:rPr lang="en-US"/>
              <a:t>QUESTIONS ???</a:t>
            </a:r>
          </a:p>
        </p:txBody>
      </p:sp>
      <p:sp>
        <p:nvSpPr>
          <p:cNvPr id="3" name="Content Placeholder 2">
            <a:extLst>
              <a:ext uri="{FF2B5EF4-FFF2-40B4-BE49-F238E27FC236}">
                <a16:creationId xmlns:a16="http://schemas.microsoft.com/office/drawing/2014/main" id="{DDB68DB3-043A-B4F8-7C0D-05A990CF1CD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2094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1788</Words>
  <Application>Microsoft Office PowerPoint</Application>
  <PresentationFormat>Widescreen</PresentationFormat>
  <Paragraphs>80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Update on ARB Environmental Assessment</vt:lpstr>
      <vt:lpstr>Runway Expansion Proposal </vt:lpstr>
      <vt:lpstr>‘Critical Aircraft’ Claim</vt:lpstr>
      <vt:lpstr>Flaws in the EA</vt:lpstr>
      <vt:lpstr>Runway Inadequacy Claim</vt:lpstr>
      <vt:lpstr>Noise Would Get Worse</vt:lpstr>
      <vt:lpstr>Risks of Expansion</vt:lpstr>
      <vt:lpstr>Risks of Expansion (con’t)</vt:lpstr>
      <vt:lpstr>Inherent Infrastructure Flaws at ARB</vt:lpstr>
      <vt:lpstr>Proposal Ignores Governments </vt:lpstr>
      <vt:lpstr>Allusion of Area Business Connection</vt:lpstr>
      <vt:lpstr>Environmental Issues</vt:lpstr>
      <vt:lpstr>Change of Focus from ‘Safety Extension”</vt:lpstr>
      <vt:lpstr>Summary</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ARB Environmental Assessment</dc:title>
  <dc:creator>andrew mcgill</dc:creator>
  <cp:lastModifiedBy>andrew mcgill</cp:lastModifiedBy>
  <cp:revision>12</cp:revision>
  <dcterms:created xsi:type="dcterms:W3CDTF">2022-11-28T18:10:37Z</dcterms:created>
  <dcterms:modified xsi:type="dcterms:W3CDTF">2022-12-11T20:28:19Z</dcterms:modified>
</cp:coreProperties>
</file>